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18"/>
  </p:notesMasterIdLst>
  <p:sldIdLst>
    <p:sldId id="256" r:id="rId5"/>
    <p:sldId id="257" r:id="rId6"/>
    <p:sldId id="258" r:id="rId7"/>
    <p:sldId id="259" r:id="rId8"/>
    <p:sldId id="260" r:id="rId9"/>
    <p:sldId id="261" r:id="rId10"/>
    <p:sldId id="262" r:id="rId11"/>
    <p:sldId id="264" r:id="rId12"/>
    <p:sldId id="265" r:id="rId13"/>
    <p:sldId id="266" r:id="rId14"/>
    <p:sldId id="267" r:id="rId15"/>
    <p:sldId id="268" r:id="rId16"/>
    <p:sldId id="269" r:id="rId17"/>
  </p:sldIdLst>
  <p:sldSz cx="12192000" cy="6858000"/>
  <p:notesSz cx="6858000" cy="9144000"/>
  <p:embeddedFontLst>
    <p:embeddedFont>
      <p:font typeface="Calibri" panose="020F0502020204030204" pitchFamily="34" charset="0"/>
      <p:regular r:id="rId19"/>
      <p:bold r:id="rId20"/>
      <p:italic r:id="rId21"/>
      <p:boldItalic r:id="rId22"/>
    </p:embeddedFont>
    <p:embeddedFont>
      <p:font typeface="Century Gothic" panose="020B0502020202020204" pitchFamily="34" charset="0"/>
      <p:regular r:id="rId23"/>
      <p:bold r:id="rId24"/>
      <p:italic r:id="rId25"/>
      <p:boldItalic r:id="rId26"/>
    </p:embeddedFont>
  </p:embeddedFontLst>
  <p:custDataLst>
    <p:tags r:id="rId27"/>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9"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customXml" Target="../customXml/item3.xml"/><Relationship Id="rId21" Type="http://schemas.openxmlformats.org/officeDocument/2006/relationships/font" Target="fonts/font3.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7.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2.fntdata"/><Relationship Id="rId29" Type="http://customschemas.google.com/relationships/presentationmetadata" Target="meta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6.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5.fntdata"/><Relationship Id="rId10" Type="http://schemas.openxmlformats.org/officeDocument/2006/relationships/slide" Target="slides/slide6.xml"/><Relationship Id="rId19" Type="http://schemas.openxmlformats.org/officeDocument/2006/relationships/font" Target="fonts/font1.fntdata"/><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4.fntdata"/><Relationship Id="rId27" Type="http://schemas.openxmlformats.org/officeDocument/2006/relationships/tags" Target="tags/tag1.xml"/><Relationship Id="rId30"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4.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4.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4.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8.m4a"/><Relationship Id="rId7" Type="http://schemas.openxmlformats.org/officeDocument/2006/relationships/image" Target="../media/image3.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6.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9.m4a"/><Relationship Id="rId7" Type="http://schemas.openxmlformats.org/officeDocument/2006/relationships/image" Target="../media/image7.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Connor Blauch</a:t>
            </a:r>
            <a:endParaRPr dirty="0"/>
          </a:p>
          <a:p>
            <a:pPr marL="0" lvl="0" indent="0" algn="l" rtl="0">
              <a:lnSpc>
                <a:spcPct val="70000"/>
              </a:lnSpc>
              <a:spcBef>
                <a:spcPts val="1000"/>
              </a:spcBef>
              <a:spcAft>
                <a:spcPts val="0"/>
              </a:spcAft>
              <a:buClr>
                <a:schemeClr val="lt1"/>
              </a:buClr>
              <a:buSzPts val="1850"/>
              <a:buNone/>
            </a:pP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2" name="Audio 1">
            <a:hlinkClick r:id="" action="ppaction://media"/>
            <a:extLst>
              <a:ext uri="{FF2B5EF4-FFF2-40B4-BE49-F238E27FC236}">
                <a16:creationId xmlns:a16="http://schemas.microsoft.com/office/drawing/2014/main" id="{146CAAB1-1DA6-4DCC-B021-61B228BEE90D}"/>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8057"/>
    </mc:Choice>
    <mc:Fallback>
      <p:transition spd="slow" advTm="180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The main problems are not taking in account for security flaws while designing software or setting up software</a:t>
            </a:r>
          </a:p>
          <a:p>
            <a:pPr marL="685800" lvl="1" indent="-228600">
              <a:spcBef>
                <a:spcPts val="0"/>
              </a:spcBef>
              <a:buSzPts val="2000"/>
            </a:pPr>
            <a:r>
              <a:rPr lang="en-US" dirty="0"/>
              <a:t>The solution is to go back and fix everything now </a:t>
            </a:r>
          </a:p>
          <a:p>
            <a:pPr marL="685800" lvl="1" indent="-228600">
              <a:spcBef>
                <a:spcPts val="0"/>
              </a:spcBef>
              <a:buSzPts val="2000"/>
            </a:pPr>
            <a:r>
              <a:rPr lang="en-US" dirty="0"/>
              <a:t>Then from now on keep track of security flaws and fix as you are going through</a:t>
            </a:r>
          </a:p>
          <a:p>
            <a:pPr marL="1143000" lvl="2" indent="-228600">
              <a:spcBef>
                <a:spcPts val="0"/>
              </a:spcBef>
              <a:buSzPts val="2000"/>
            </a:pPr>
            <a:r>
              <a:rPr lang="en-US" dirty="0"/>
              <a:t>If you wait it will just cause issues further down the line</a:t>
            </a:r>
          </a:p>
          <a:p>
            <a:pPr marL="228600" indent="-228600">
              <a:spcBef>
                <a:spcPts val="0"/>
              </a:spcBef>
              <a:buSzPts val="2000"/>
            </a:pPr>
            <a:r>
              <a:rPr lang="en-US" dirty="0"/>
              <a:t>The main thing that is lacking is using automation tools to help with these issues</a:t>
            </a:r>
          </a:p>
          <a:p>
            <a:pPr marL="228600" indent="-228600">
              <a:spcBef>
                <a:spcPts val="0"/>
              </a:spcBef>
              <a:buSzPts val="2000"/>
            </a:pPr>
            <a:r>
              <a:rPr lang="en-US" dirty="0"/>
              <a:t>The main risk is having exploits in your software that could leave to data leaks</a:t>
            </a:r>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DEE94D8E-C430-4EEB-B2C6-4185C8F4D6A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44175"/>
    </mc:Choice>
    <mc:Fallback>
      <p:transition spd="slow" advTm="1441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sz="2000" dirty="0"/>
              <a:t>No Plan for Flaws</a:t>
            </a:r>
          </a:p>
          <a:p>
            <a:pPr marL="1143000" lvl="2" indent="-228600" algn="l" rtl="0">
              <a:lnSpc>
                <a:spcPct val="90000"/>
              </a:lnSpc>
              <a:spcBef>
                <a:spcPts val="0"/>
              </a:spcBef>
              <a:spcAft>
                <a:spcPts val="0"/>
              </a:spcAft>
              <a:buClr>
                <a:schemeClr val="lt1"/>
              </a:buClr>
              <a:buSzPts val="1800"/>
              <a:buChar char="•"/>
            </a:pPr>
            <a:r>
              <a:rPr lang="en-US" sz="2000" dirty="0"/>
              <a:t>No Understanding of how to fix flaws</a:t>
            </a:r>
          </a:p>
          <a:p>
            <a:pPr marL="1143000" lvl="2" indent="-228600" algn="l" rtl="0">
              <a:lnSpc>
                <a:spcPct val="90000"/>
              </a:lnSpc>
              <a:spcBef>
                <a:spcPts val="0"/>
              </a:spcBef>
              <a:spcAft>
                <a:spcPts val="0"/>
              </a:spcAft>
              <a:buClr>
                <a:schemeClr val="lt1"/>
              </a:buClr>
              <a:buSzPts val="1800"/>
              <a:buChar char="•"/>
            </a:pPr>
            <a:r>
              <a:rPr lang="en-US" sz="2000" dirty="0"/>
              <a:t>No automation</a:t>
            </a:r>
          </a:p>
          <a:p>
            <a:pPr marL="1143000" lvl="2" indent="-228600" algn="l" rtl="0">
              <a:lnSpc>
                <a:spcPct val="90000"/>
              </a:lnSpc>
              <a:spcBef>
                <a:spcPts val="0"/>
              </a:spcBef>
              <a:spcAft>
                <a:spcPts val="0"/>
              </a:spcAft>
              <a:buClr>
                <a:schemeClr val="lt1"/>
              </a:buClr>
              <a:buSzPts val="1800"/>
              <a:buChar char="•"/>
            </a:pPr>
            <a:r>
              <a:rPr lang="en-US" sz="2000" dirty="0"/>
              <a:t>Not following </a:t>
            </a:r>
            <a:r>
              <a:rPr lang="en-US" sz="2000" dirty="0" err="1"/>
              <a:t>DiD</a:t>
            </a:r>
            <a:endParaRPr lang="en-US" sz="2000" dirty="0"/>
          </a:p>
          <a:p>
            <a:pPr marL="1143000" lvl="2" indent="-228600" algn="l" rtl="0">
              <a:lnSpc>
                <a:spcPct val="90000"/>
              </a:lnSpc>
              <a:spcBef>
                <a:spcPts val="0"/>
              </a:spcBef>
              <a:spcAft>
                <a:spcPts val="0"/>
              </a:spcAft>
              <a:buClr>
                <a:schemeClr val="lt1"/>
              </a:buClr>
              <a:buSzPts val="1800"/>
              <a:buChar char="•"/>
            </a:pPr>
            <a:r>
              <a:rPr lang="en-US" sz="2000" dirty="0"/>
              <a:t>No clear security policy for employees and users</a:t>
            </a:r>
            <a:endParaRPr sz="20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0FBAA2A0-62B0-4BB5-8EC7-79A4F42D33C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1732"/>
    </mc:Choice>
    <mc:Fallback>
      <p:transition spd="slow" advTm="717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Overall, the entire security policy needs reworked</a:t>
            </a:r>
          </a:p>
          <a:p>
            <a:pPr marL="228600" lvl="0" indent="-228600" algn="l" rtl="0">
              <a:lnSpc>
                <a:spcPct val="90000"/>
              </a:lnSpc>
              <a:spcBef>
                <a:spcPts val="0"/>
              </a:spcBef>
              <a:spcAft>
                <a:spcPts val="0"/>
              </a:spcAft>
              <a:buClr>
                <a:schemeClr val="lt1"/>
              </a:buClr>
              <a:buSzPts val="2200"/>
              <a:buChar char="•"/>
            </a:pPr>
            <a:r>
              <a:rPr lang="en-US" dirty="0"/>
              <a:t>Need to account for more than what was originally accounted for</a:t>
            </a:r>
          </a:p>
          <a:p>
            <a:pPr marL="685800" lvl="1" indent="-228600">
              <a:spcBef>
                <a:spcPts val="0"/>
              </a:spcBef>
              <a:buSzPts val="2200"/>
            </a:pPr>
            <a:r>
              <a:rPr lang="en-US" dirty="0"/>
              <a:t>Allows for multiple solutions to single problems</a:t>
            </a:r>
          </a:p>
          <a:p>
            <a:pPr marL="228600" indent="-228600">
              <a:spcBef>
                <a:spcPts val="0"/>
              </a:spcBef>
              <a:buSzPts val="2200"/>
            </a:pPr>
            <a:r>
              <a:rPr lang="en-US" dirty="0"/>
              <a:t>Follow Defense In Depth</a:t>
            </a:r>
          </a:p>
          <a:p>
            <a:pPr marL="228600" indent="-228600">
              <a:spcBef>
                <a:spcPts val="0"/>
              </a:spcBef>
              <a:buSzPts val="2200"/>
            </a:pPr>
            <a:r>
              <a:rPr lang="en-US" dirty="0"/>
              <a:t>Use Automation</a:t>
            </a:r>
          </a:p>
          <a:p>
            <a:pPr marL="685800" lvl="1" indent="-228600">
              <a:spcBef>
                <a:spcPts val="0"/>
              </a:spcBef>
              <a:buSzPts val="2200"/>
            </a:pPr>
            <a:r>
              <a:rPr lang="en-US" dirty="0"/>
              <a:t>All the tools recommended prior </a:t>
            </a:r>
          </a:p>
          <a:p>
            <a:pPr marL="685800" lvl="1" indent="-228600">
              <a:spcBef>
                <a:spcPts val="0"/>
              </a:spcBef>
              <a:buSzPts val="2200"/>
            </a:pPr>
            <a:r>
              <a:rPr lang="en-US" dirty="0"/>
              <a:t>CPP check </a:t>
            </a:r>
          </a:p>
          <a:p>
            <a:pPr marL="685800" lvl="1" indent="-228600">
              <a:spcBef>
                <a:spcPts val="0"/>
              </a:spcBef>
              <a:buSzPts val="2200"/>
            </a:pPr>
            <a:r>
              <a:rPr lang="en-US" dirty="0"/>
              <a:t>CODACY</a:t>
            </a:r>
          </a:p>
          <a:p>
            <a:pPr marL="685800" lvl="1" indent="-228600">
              <a:spcBef>
                <a:spcPts val="0"/>
              </a:spcBef>
              <a:buSzPts val="2200"/>
            </a:pPr>
            <a:r>
              <a:rPr lang="en-US" dirty="0"/>
              <a:t>GitLab</a:t>
            </a:r>
          </a:p>
          <a:p>
            <a:pPr marL="457200" lvl="1" indent="0">
              <a:spcBef>
                <a:spcPts val="0"/>
              </a:spcBef>
              <a:buSzPts val="2200"/>
              <a:buNone/>
            </a:pPr>
            <a:endParaRPr lang="en-US" dirty="0"/>
          </a:p>
          <a:p>
            <a:pPr marL="228600" lvl="0" indent="-228600" algn="l" rtl="0">
              <a:lnSpc>
                <a:spcPct val="90000"/>
              </a:lnSpc>
              <a:spcBef>
                <a:spcPts val="0"/>
              </a:spcBef>
              <a:spcAft>
                <a:spcPts val="0"/>
              </a:spcAft>
              <a:buClr>
                <a:schemeClr val="lt1"/>
              </a:buClr>
              <a:buSzPts val="2200"/>
              <a:buChar char="•"/>
            </a:pPr>
            <a:endParaRPr sz="1800" dirty="0"/>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4D4DAF11-612E-4C28-B5D1-EDE0D4B33F5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15012"/>
    </mc:Choice>
    <mc:Fallback>
      <p:transition spd="slow" advTm="1150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indent="-228600">
              <a:spcBef>
                <a:spcPts val="0"/>
              </a:spcBef>
              <a:buSzPts val="2200"/>
            </a:pPr>
            <a:r>
              <a:rPr lang="en-US" i="1" dirty="0">
                <a:effectLst/>
              </a:rPr>
              <a:t>What is </a:t>
            </a:r>
            <a:r>
              <a:rPr lang="en-US" i="1" dirty="0" err="1">
                <a:effectLst/>
              </a:rPr>
              <a:t>DevSecOps</a:t>
            </a:r>
            <a:r>
              <a:rPr lang="en-US" i="1" dirty="0">
                <a:effectLst/>
              </a:rPr>
              <a:t>?</a:t>
            </a:r>
            <a:r>
              <a:rPr lang="en-US" dirty="0">
                <a:effectLst/>
              </a:rPr>
              <a:t> Red Hat - We make open source technologies for the enterprise. (n.d.). https://www.redhat.com/en/topics/devops/what-is-devsecops. </a:t>
            </a:r>
          </a:p>
          <a:p>
            <a:pPr marL="228600" indent="-228600">
              <a:spcBef>
                <a:spcPts val="0"/>
              </a:spcBef>
              <a:buSzPts val="2200"/>
            </a:pPr>
            <a:r>
              <a:rPr lang="en-US" i="1" dirty="0">
                <a:effectLst/>
              </a:rPr>
              <a:t>Confluence</a:t>
            </a:r>
            <a:r>
              <a:rPr lang="en-US" dirty="0">
                <a:effectLst/>
              </a:rPr>
              <a:t>. SEI CERT C++ Coding Standard - SEI CERT C++ Coding Standard - Confluence. (n.d.). https://wiki.sei.cmu.edu/confluence/pages/viewpage.action?pageId=88046682. </a:t>
            </a:r>
          </a:p>
          <a:p>
            <a:pPr marL="228600" indent="-228600">
              <a:spcBef>
                <a:spcPts val="0"/>
              </a:spcBef>
              <a:buSzPts val="2200"/>
            </a:pPr>
            <a:r>
              <a:rPr lang="en-US" i="1" dirty="0" err="1">
                <a:effectLst/>
              </a:rPr>
              <a:t>DevSecOps</a:t>
            </a:r>
            <a:r>
              <a:rPr lang="en-US" i="1" dirty="0">
                <a:effectLst/>
              </a:rPr>
              <a:t> Tools To Integrate Throughout The DevOps Pipeline</a:t>
            </a:r>
            <a:r>
              <a:rPr lang="en-US" dirty="0">
                <a:effectLst/>
              </a:rPr>
              <a:t>. </a:t>
            </a:r>
            <a:r>
              <a:rPr lang="en-US" dirty="0" err="1">
                <a:effectLst/>
              </a:rPr>
              <a:t>WhiteSource</a:t>
            </a:r>
            <a:r>
              <a:rPr lang="en-US" dirty="0">
                <a:effectLst/>
              </a:rPr>
              <a:t>. (2021, May 26). https://www.whitesourcesoftware.com/resources/blog/devsecops-tools/. </a:t>
            </a:r>
          </a:p>
          <a:p>
            <a:pPr marL="228600" indent="-228600">
              <a:spcBef>
                <a:spcPts val="0"/>
              </a:spcBef>
              <a:buSzPts val="2200"/>
            </a:pPr>
            <a:endParaRPr lang="en-US" dirty="0">
              <a:effectLst/>
            </a:endParaRPr>
          </a:p>
          <a:p>
            <a:pPr marL="228600" indent="-228600">
              <a:spcBef>
                <a:spcPts val="0"/>
              </a:spcBef>
              <a:buSzPts val="2200"/>
            </a:pPr>
            <a:endParaRPr lang="en-US" dirty="0">
              <a:effectLst/>
            </a:endParaRPr>
          </a:p>
          <a:p>
            <a:pPr marL="228600" lvl="0" indent="-228600" algn="l" rtl="0">
              <a:lnSpc>
                <a:spcPct val="90000"/>
              </a:lnSpc>
              <a:spcBef>
                <a:spcPts val="0"/>
              </a:spcBef>
              <a:spcAft>
                <a:spcPts val="0"/>
              </a:spcAft>
              <a:buClr>
                <a:schemeClr val="lt1"/>
              </a:buClr>
              <a:buSzPts val="2200"/>
              <a:buChar char="•"/>
            </a:pPr>
            <a:endParaRPr dirty="0"/>
          </a:p>
        </p:txBody>
      </p:sp>
      <p:pic>
        <p:nvPicPr>
          <p:cNvPr id="239" name="Google Shape;239;p14"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0" indent="0" algn="l" rtl="0">
              <a:lnSpc>
                <a:spcPct val="90000"/>
              </a:lnSpc>
              <a:spcBef>
                <a:spcPts val="0"/>
              </a:spcBef>
              <a:spcAft>
                <a:spcPts val="0"/>
              </a:spcAft>
              <a:buSzPts val="1800"/>
              <a:buNone/>
            </a:pPr>
            <a:endParaRPr sz="1600" dirty="0"/>
          </a:p>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Shows the following layers of developer defense: Physical security, Cloud security, Perimeter security, network security, Host security, Endpoint security, APP security and critical assets, systems, and data security." title="NHS (Healthcare) Defense in Depth – Shaun Van Niekerk"/>
          <p:cNvPicPr preferRelativeResize="0"/>
          <p:nvPr/>
        </p:nvPicPr>
        <p:blipFill rotWithShape="1">
          <a:blip r:embed="rId6">
            <a:alphaModFix/>
          </a:blip>
          <a:srcRect/>
          <a:stretch/>
        </p:blipFill>
        <p:spPr>
          <a:xfrm>
            <a:off x="3160643" y="2839411"/>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61E9D386-80DF-4AF9-9735-D82728D88F24}"/>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8989"/>
    </mc:Choice>
    <mc:Fallback>
      <p:transition spd="slow" advTm="1089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graphicFrame>
        <p:nvGraphicFramePr>
          <p:cNvPr id="161" name="Google Shape;161;p4"/>
          <p:cNvGraphicFramePr/>
          <p:nvPr>
            <p:extLst>
              <p:ext uri="{D42A27DB-BD31-4B8C-83A1-F6EECF244321}">
                <p14:modId xmlns:p14="http://schemas.microsoft.com/office/powerpoint/2010/main" val="1786532639"/>
              </p:ext>
            </p:extLst>
          </p:nvPr>
        </p:nvGraphicFramePr>
        <p:xfrm>
          <a:off x="3171900" y="1908699"/>
          <a:ext cx="7835225" cy="4749944"/>
        </p:xfrm>
        <a:graphic>
          <a:graphicData uri="http://schemas.openxmlformats.org/drawingml/2006/table">
            <a:tbl>
              <a:tblPr>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446634">
                <a:tc>
                  <a:txBody>
                    <a:bodyPr/>
                    <a:lstStyle/>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Likely</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STD-002-C++</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STD-004-C++</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000" u="none" strike="noStrike" cap="none" dirty="0">
                          <a:solidFill>
                            <a:srgbClr val="FFD966"/>
                          </a:solidFill>
                        </a:rPr>
                        <a:t>STD-005-C++</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000" u="none" strike="noStrike" cap="none" dirty="0">
                          <a:solidFill>
                            <a:srgbClr val="FFD966"/>
                          </a:solidFill>
                        </a:rPr>
                        <a:t>STD-008-C++</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000" u="none" strike="noStrike" cap="none" dirty="0">
                          <a:solidFill>
                            <a:srgbClr val="FFD966"/>
                          </a:solidFill>
                        </a:rPr>
                        <a:t>STD-009-C++</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000" u="none" strike="noStrike" cap="none" dirty="0">
                          <a:solidFill>
                            <a:srgbClr val="FFD966"/>
                          </a:solidFill>
                        </a:rPr>
                        <a:t>High </a:t>
                      </a:r>
                      <a:r>
                        <a:rPr lang="en-US" sz="2000" u="none" strike="noStrike" cap="none" dirty="0" err="1">
                          <a:solidFill>
                            <a:srgbClr val="FFD966"/>
                          </a:solidFill>
                        </a:rPr>
                        <a:t>Prio</a:t>
                      </a:r>
                      <a:endParaRPr lang="en-US" sz="2000" u="none" strike="noStrike" cap="none" dirty="0">
                        <a:solidFill>
                          <a:srgbClr val="FFD966"/>
                        </a:solidFill>
                      </a:endParaRP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000" u="none" strike="noStrike" cap="none" dirty="0">
                          <a:solidFill>
                            <a:srgbClr val="FFD966"/>
                          </a:solidFill>
                        </a:rPr>
                        <a:t>STD-001-C++</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000" u="none" strike="noStrike" cap="none" dirty="0">
                          <a:solidFill>
                            <a:srgbClr val="FFD966"/>
                          </a:solidFill>
                        </a:rPr>
                        <a:t>STD-003-C++</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000" u="none" strike="noStrike" cap="none" dirty="0">
                          <a:solidFill>
                            <a:srgbClr val="FFD966"/>
                          </a:solidFill>
                        </a:rPr>
                        <a:t>STD-004-C++</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000" u="none" strike="noStrike" cap="none" dirty="0">
                          <a:solidFill>
                            <a:srgbClr val="FFD966"/>
                          </a:solidFill>
                        </a:rPr>
                        <a:t>STD-007-C++</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endParaRPr lang="en-US" sz="1400" u="none" strike="noStrike" cap="none" dirty="0">
                        <a:solidFill>
                          <a:srgbClr val="FFD966"/>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2738294">
                <a:tc>
                  <a:txBody>
                    <a:bodyPr/>
                    <a:lstStyle/>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000" u="none" strike="noStrike" cap="none" dirty="0">
                          <a:solidFill>
                            <a:srgbClr val="FFD966"/>
                          </a:solidFill>
                        </a:rPr>
                        <a:t>Low </a:t>
                      </a:r>
                      <a:r>
                        <a:rPr lang="en-US" sz="2000" u="none" strike="noStrike" cap="none" dirty="0" err="1">
                          <a:solidFill>
                            <a:srgbClr val="FFD966"/>
                          </a:solidFill>
                        </a:rPr>
                        <a:t>Prio</a:t>
                      </a:r>
                      <a:endParaRPr lang="en-US" sz="2000" u="none" strike="noStrike" cap="none" dirty="0">
                        <a:solidFill>
                          <a:srgbClr val="FFD966"/>
                        </a:solidFill>
                      </a:endParaRP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000" u="none" strike="noStrike" cap="none" dirty="0">
                          <a:solidFill>
                            <a:srgbClr val="FFD966"/>
                          </a:solidFill>
                        </a:rPr>
                        <a:t>STD-002-C++</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000" u="none" strike="noStrike" cap="none" dirty="0">
                          <a:solidFill>
                            <a:srgbClr val="FFD966"/>
                          </a:solidFill>
                        </a:rPr>
                        <a:t>STD-005-C++</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000" u="none" strike="noStrike" cap="none" dirty="0">
                          <a:solidFill>
                            <a:srgbClr val="FFD966"/>
                          </a:solidFill>
                        </a:rPr>
                        <a:t>STD-006-C++</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000" u="none" strike="noStrike" cap="none" dirty="0">
                          <a:solidFill>
                            <a:srgbClr val="FFD966"/>
                          </a:solidFill>
                        </a:rPr>
                        <a:t>STD-008-C++</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000" u="none" strike="noStrike" cap="none" dirty="0">
                          <a:solidFill>
                            <a:srgbClr val="FFD966"/>
                          </a:solidFill>
                        </a:rPr>
                        <a:t>STD-009-C++</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000" u="none" strike="noStrike" cap="none" dirty="0">
                          <a:solidFill>
                            <a:srgbClr val="FFD966"/>
                          </a:solidFill>
                        </a:rPr>
                        <a:t>STD-010-C++</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endParaRPr lang="en-US" sz="2000" u="none" strike="noStrike" cap="none" dirty="0">
                        <a:solidFill>
                          <a:srgbClr val="FFD966"/>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000" u="none" strike="noStrike" cap="none" dirty="0">
                          <a:solidFill>
                            <a:srgbClr val="FFD966"/>
                          </a:solidFill>
                        </a:rPr>
                        <a:t>Unlikely</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000" u="none" strike="noStrike" cap="none" dirty="0">
                          <a:solidFill>
                            <a:srgbClr val="FFD966"/>
                          </a:solidFill>
                        </a:rPr>
                        <a:t>STD-001-C++</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000" u="none" strike="noStrike" cap="none" dirty="0">
                          <a:solidFill>
                            <a:srgbClr val="FFD966"/>
                          </a:solidFill>
                        </a:rPr>
                        <a:t>STD-003-C++</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000" u="none" strike="noStrike" cap="none" dirty="0">
                          <a:solidFill>
                            <a:srgbClr val="FFD966"/>
                          </a:solidFill>
                        </a:rPr>
                        <a:t>STD-006-C++</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000" u="none" strike="noStrike" cap="none" dirty="0">
                          <a:solidFill>
                            <a:srgbClr val="FFD966"/>
                          </a:solidFill>
                        </a:rPr>
                        <a:t>STD-007-C++</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000" u="none" strike="noStrike" cap="none" dirty="0">
                          <a:solidFill>
                            <a:srgbClr val="FFD966"/>
                          </a:solidFill>
                        </a:rPr>
                        <a:t>STD-010-C++</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endParaRPr lang="en-US" sz="2000" u="none" strike="noStrike" cap="none" dirty="0">
                        <a:solidFill>
                          <a:srgbClr val="FFD966"/>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0AB55E49-BC89-4793-B9C5-F016AA4C050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4503"/>
    </mc:Choice>
    <mc:Fallback>
      <p:transition spd="slow" advTm="845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solidFill>
                  <a:srgbClr val="FFFFFF"/>
                </a:solidFill>
              </a:rPr>
              <a:t>Validate Input Data</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Heed Compiler Warnings</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Architect and Design for Security Policies</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Keep it Simple</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Default Deny</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Adhere to the Principle of Least Privilege</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Sanitize Data Sent to Other Systems</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Practice Defense in Depth</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Use Effective Quality Assurance Techniques</a:t>
            </a:r>
          </a:p>
          <a:p>
            <a:pPr marL="228600" lvl="0" indent="-228600" algn="l" rtl="0">
              <a:lnSpc>
                <a:spcPct val="90000"/>
              </a:lnSpc>
              <a:spcBef>
                <a:spcPts val="0"/>
              </a:spcBef>
              <a:spcAft>
                <a:spcPts val="0"/>
              </a:spcAft>
              <a:buClr>
                <a:schemeClr val="lt1"/>
              </a:buClr>
              <a:buSzPts val="2200"/>
              <a:buChar char="•"/>
            </a:pPr>
            <a:r>
              <a:rPr lang="en-US" dirty="0">
                <a:solidFill>
                  <a:srgbClr val="FFFFFF"/>
                </a:solidFill>
              </a:rPr>
              <a:t>Adopt a Secure Coding Standard</a:t>
            </a:r>
          </a:p>
          <a:p>
            <a:pPr marL="228600" lvl="0" indent="-228600" algn="l" rtl="0">
              <a:lnSpc>
                <a:spcPct val="90000"/>
              </a:lnSpc>
              <a:spcBef>
                <a:spcPts val="0"/>
              </a:spcBef>
              <a:spcAft>
                <a:spcPts val="0"/>
              </a:spcAft>
              <a:buClr>
                <a:schemeClr val="lt1"/>
              </a:buClr>
              <a:buSzPts val="2200"/>
              <a:buChar char="•"/>
            </a:pP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3F0C8AE7-3C38-477B-8389-D99F6AE6E80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2398"/>
    </mc:Choice>
    <mc:Fallback>
      <p:transition spd="slow" advTm="623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Data Type</a:t>
            </a:r>
          </a:p>
          <a:p>
            <a:pPr marL="228600" lvl="0" indent="-228600" algn="l" rtl="0">
              <a:lnSpc>
                <a:spcPct val="90000"/>
              </a:lnSpc>
              <a:spcBef>
                <a:spcPts val="0"/>
              </a:spcBef>
              <a:spcAft>
                <a:spcPts val="0"/>
              </a:spcAft>
              <a:buClr>
                <a:schemeClr val="lt1"/>
              </a:buClr>
              <a:buSzPts val="2000"/>
              <a:buChar char="•"/>
            </a:pPr>
            <a:r>
              <a:rPr lang="en-US" sz="2000" dirty="0"/>
              <a:t>Data Value</a:t>
            </a:r>
          </a:p>
          <a:p>
            <a:pPr marL="228600" lvl="0" indent="-228600" algn="l" rtl="0">
              <a:lnSpc>
                <a:spcPct val="90000"/>
              </a:lnSpc>
              <a:spcBef>
                <a:spcPts val="0"/>
              </a:spcBef>
              <a:spcAft>
                <a:spcPts val="0"/>
              </a:spcAft>
              <a:buClr>
                <a:schemeClr val="lt1"/>
              </a:buClr>
              <a:buSzPts val="2000"/>
              <a:buChar char="•"/>
            </a:pPr>
            <a:r>
              <a:rPr lang="en-US" sz="2000" dirty="0"/>
              <a:t>String Correctness</a:t>
            </a:r>
          </a:p>
          <a:p>
            <a:pPr marL="228600" lvl="0" indent="-228600" algn="l" rtl="0">
              <a:lnSpc>
                <a:spcPct val="90000"/>
              </a:lnSpc>
              <a:spcBef>
                <a:spcPts val="0"/>
              </a:spcBef>
              <a:spcAft>
                <a:spcPts val="0"/>
              </a:spcAft>
              <a:buClr>
                <a:schemeClr val="lt1"/>
              </a:buClr>
              <a:buSzPts val="2000"/>
              <a:buChar char="•"/>
            </a:pPr>
            <a:r>
              <a:rPr lang="en-US" sz="2000" dirty="0"/>
              <a:t>SQL Injection</a:t>
            </a:r>
          </a:p>
          <a:p>
            <a:pPr marL="228600" lvl="0" indent="-228600" algn="l" rtl="0">
              <a:lnSpc>
                <a:spcPct val="90000"/>
              </a:lnSpc>
              <a:spcBef>
                <a:spcPts val="0"/>
              </a:spcBef>
              <a:spcAft>
                <a:spcPts val="0"/>
              </a:spcAft>
              <a:buClr>
                <a:schemeClr val="lt1"/>
              </a:buClr>
              <a:buSzPts val="2000"/>
              <a:buChar char="•"/>
            </a:pPr>
            <a:r>
              <a:rPr lang="en-US" sz="2000" dirty="0"/>
              <a:t>Memory Protection</a:t>
            </a:r>
          </a:p>
          <a:p>
            <a:pPr marL="228600" lvl="0" indent="-228600" algn="l" rtl="0">
              <a:lnSpc>
                <a:spcPct val="90000"/>
              </a:lnSpc>
              <a:spcBef>
                <a:spcPts val="0"/>
              </a:spcBef>
              <a:spcAft>
                <a:spcPts val="0"/>
              </a:spcAft>
              <a:buClr>
                <a:schemeClr val="lt1"/>
              </a:buClr>
              <a:buSzPts val="2000"/>
              <a:buChar char="•"/>
            </a:pPr>
            <a:r>
              <a:rPr lang="en-US" sz="2000" dirty="0"/>
              <a:t>Assertions</a:t>
            </a:r>
          </a:p>
          <a:p>
            <a:pPr marL="228600" lvl="0" indent="-228600" algn="l" rtl="0">
              <a:lnSpc>
                <a:spcPct val="90000"/>
              </a:lnSpc>
              <a:spcBef>
                <a:spcPts val="0"/>
              </a:spcBef>
              <a:spcAft>
                <a:spcPts val="0"/>
              </a:spcAft>
              <a:buClr>
                <a:schemeClr val="lt1"/>
              </a:buClr>
              <a:buSzPts val="2000"/>
              <a:buChar char="•"/>
            </a:pPr>
            <a:r>
              <a:rPr lang="en-US" sz="2000" dirty="0"/>
              <a:t>Exceptions</a:t>
            </a:r>
          </a:p>
          <a:p>
            <a:pPr marL="228600" lvl="0" indent="-228600" algn="l" rtl="0">
              <a:lnSpc>
                <a:spcPct val="90000"/>
              </a:lnSpc>
              <a:spcBef>
                <a:spcPts val="0"/>
              </a:spcBef>
              <a:spcAft>
                <a:spcPts val="0"/>
              </a:spcAft>
              <a:buClr>
                <a:schemeClr val="lt1"/>
              </a:buClr>
              <a:buSzPts val="2000"/>
              <a:buChar char="•"/>
            </a:pPr>
            <a:r>
              <a:rPr lang="en-US" sz="2000" dirty="0"/>
              <a:t>Object Oriented Programing</a:t>
            </a:r>
          </a:p>
          <a:p>
            <a:pPr marL="228600" lvl="0" indent="-228600" algn="l" rtl="0">
              <a:lnSpc>
                <a:spcPct val="90000"/>
              </a:lnSpc>
              <a:spcBef>
                <a:spcPts val="0"/>
              </a:spcBef>
              <a:spcAft>
                <a:spcPts val="0"/>
              </a:spcAft>
              <a:buClr>
                <a:schemeClr val="lt1"/>
              </a:buClr>
              <a:buSzPts val="2000"/>
              <a:buChar char="•"/>
            </a:pPr>
            <a:r>
              <a:rPr lang="en-US" sz="2000" dirty="0"/>
              <a:t>Input Output</a:t>
            </a:r>
          </a:p>
          <a:p>
            <a:pPr marL="228600" lvl="0" indent="-228600" algn="l" rtl="0">
              <a:lnSpc>
                <a:spcPct val="90000"/>
              </a:lnSpc>
              <a:spcBef>
                <a:spcPts val="0"/>
              </a:spcBef>
              <a:spcAft>
                <a:spcPts val="0"/>
              </a:spcAft>
              <a:buClr>
                <a:schemeClr val="lt1"/>
              </a:buClr>
              <a:buSzPts val="2000"/>
              <a:buChar char="•"/>
            </a:pPr>
            <a:r>
              <a:rPr lang="en-US" sz="2000" dirty="0"/>
              <a:t>Integers</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endParaRPr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4C62A9D5-4D33-4993-AE7A-638EE113F9E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9493"/>
    </mc:Choice>
    <mc:Fallback>
      <p:transition spd="slow" advTm="494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In Flight</a:t>
            </a:r>
          </a:p>
          <a:p>
            <a:pPr marL="685800" lvl="1" indent="-228600">
              <a:spcBef>
                <a:spcPts val="0"/>
              </a:spcBef>
              <a:buSzPts val="2000"/>
            </a:pPr>
            <a:r>
              <a:rPr lang="en-US" sz="1800" dirty="0">
                <a:effectLst/>
                <a:latin typeface="Calibri" panose="020F0502020204030204" pitchFamily="34" charset="0"/>
                <a:ea typeface="Calibri" panose="020F0502020204030204" pitchFamily="34" charset="0"/>
              </a:rPr>
              <a:t>Data being stored needs to be encrypted so it can not be accessed by anyone who should not have access to it</a:t>
            </a:r>
            <a:endParaRPr lang="en-US" sz="1800" dirty="0"/>
          </a:p>
          <a:p>
            <a:pPr marL="228600" lvl="0" indent="-228600" algn="l" rtl="0">
              <a:lnSpc>
                <a:spcPct val="90000"/>
              </a:lnSpc>
              <a:spcBef>
                <a:spcPts val="0"/>
              </a:spcBef>
              <a:spcAft>
                <a:spcPts val="0"/>
              </a:spcAft>
              <a:buClr>
                <a:schemeClr val="lt1"/>
              </a:buClr>
              <a:buSzPts val="2000"/>
              <a:buChar char="•"/>
            </a:pPr>
            <a:r>
              <a:rPr lang="en-US" sz="2000" dirty="0"/>
              <a:t>At Rest</a:t>
            </a:r>
          </a:p>
          <a:p>
            <a:pPr marL="685800" lvl="1" indent="-228600">
              <a:spcBef>
                <a:spcPts val="0"/>
              </a:spcBef>
              <a:buSzPts val="2000"/>
            </a:pPr>
            <a:r>
              <a:rPr lang="en-US" sz="1800" dirty="0">
                <a:effectLst/>
                <a:latin typeface="Calibri" panose="020F0502020204030204" pitchFamily="34" charset="0"/>
                <a:ea typeface="Calibri" panose="020F0502020204030204" pitchFamily="34" charset="0"/>
              </a:rPr>
              <a:t>When transferring data that is sensitive or considered classified, it should be encrypted to stop anyone who should gain access to having access</a:t>
            </a:r>
            <a:endParaRPr lang="en-US" sz="1800" dirty="0"/>
          </a:p>
          <a:p>
            <a:pPr marL="228600" lvl="0" indent="-228600" algn="l" rtl="0">
              <a:lnSpc>
                <a:spcPct val="90000"/>
              </a:lnSpc>
              <a:spcBef>
                <a:spcPts val="0"/>
              </a:spcBef>
              <a:spcAft>
                <a:spcPts val="0"/>
              </a:spcAft>
              <a:buClr>
                <a:schemeClr val="lt1"/>
              </a:buClr>
              <a:buSzPts val="2000"/>
              <a:buChar char="•"/>
            </a:pPr>
            <a:r>
              <a:rPr lang="en-US" sz="2000" dirty="0"/>
              <a:t>In Use</a:t>
            </a:r>
          </a:p>
          <a:p>
            <a:pPr marL="685800" lvl="1" indent="-228600">
              <a:spcBef>
                <a:spcPts val="0"/>
              </a:spcBef>
              <a:buSzPts val="2000"/>
            </a:pPr>
            <a:r>
              <a:rPr lang="en-US" sz="1800" dirty="0">
                <a:effectLst/>
                <a:latin typeface="Calibri" panose="020F0502020204030204" pitchFamily="34" charset="0"/>
                <a:ea typeface="Calibri" panose="020F0502020204030204" pitchFamily="34" charset="0"/>
              </a:rPr>
              <a:t>When accessing data, you should have it encrypted, just so no one can see what you are working on that shouldn’t see it </a:t>
            </a:r>
            <a:endParaRPr sz="1400" dirty="0"/>
          </a:p>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916D1006-F315-454A-BBAA-601728B4DD4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2590"/>
    </mc:Choice>
    <mc:Fallback>
      <p:transition spd="slow" advTm="1025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400"/>
              <a:buChar char="•"/>
            </a:pPr>
            <a:r>
              <a:rPr lang="en-US" sz="2400" dirty="0"/>
              <a:t>Authentication</a:t>
            </a:r>
          </a:p>
          <a:p>
            <a:pPr marL="685800" lvl="1" indent="-228600">
              <a:spcBef>
                <a:spcPts val="0"/>
              </a:spcBef>
              <a:buSzPts val="2400"/>
            </a:pPr>
            <a:r>
              <a:rPr lang="en-US" sz="1800" dirty="0">
                <a:effectLst/>
                <a:latin typeface="Calibri" panose="020F0502020204030204" pitchFamily="34" charset="0"/>
                <a:ea typeface="Calibri" panose="020F0502020204030204" pitchFamily="34" charset="0"/>
              </a:rPr>
              <a:t>Authentication allows for a check to be made top make sure the person who is logging in, is who they are supposed to be</a:t>
            </a:r>
            <a:endParaRPr lang="en-US" sz="2200" dirty="0"/>
          </a:p>
          <a:p>
            <a:pPr marL="228600" lvl="0" indent="-228600" algn="l" rtl="0">
              <a:lnSpc>
                <a:spcPct val="90000"/>
              </a:lnSpc>
              <a:spcBef>
                <a:spcPts val="0"/>
              </a:spcBef>
              <a:spcAft>
                <a:spcPts val="0"/>
              </a:spcAft>
              <a:buClr>
                <a:schemeClr val="lt1"/>
              </a:buClr>
              <a:buSzPts val="2400"/>
              <a:buChar char="•"/>
            </a:pPr>
            <a:r>
              <a:rPr lang="en-US" sz="2400" dirty="0"/>
              <a:t>Authorization</a:t>
            </a:r>
          </a:p>
          <a:p>
            <a:pPr marL="685800" lvl="1" indent="-228600">
              <a:spcBef>
                <a:spcPts val="0"/>
              </a:spcBef>
              <a:buSzPts val="2400"/>
            </a:pPr>
            <a:r>
              <a:rPr lang="en-US" sz="1800" dirty="0">
                <a:effectLst/>
                <a:latin typeface="Calibri" panose="020F0502020204030204" pitchFamily="34" charset="0"/>
                <a:ea typeface="Calibri" panose="020F0502020204030204" pitchFamily="34" charset="0"/>
              </a:rPr>
              <a:t>Authorization allows for a check to be made for whoever is logging in, so they have access to the right information they should have</a:t>
            </a:r>
            <a:endParaRPr lang="en-US" sz="2200" dirty="0"/>
          </a:p>
          <a:p>
            <a:pPr marL="228600" lvl="0" indent="-228600" algn="l" rtl="0">
              <a:lnSpc>
                <a:spcPct val="90000"/>
              </a:lnSpc>
              <a:spcBef>
                <a:spcPts val="0"/>
              </a:spcBef>
              <a:spcAft>
                <a:spcPts val="0"/>
              </a:spcAft>
              <a:buClr>
                <a:schemeClr val="lt1"/>
              </a:buClr>
              <a:buSzPts val="2400"/>
              <a:buChar char="•"/>
            </a:pPr>
            <a:r>
              <a:rPr lang="en-US" sz="2400" dirty="0"/>
              <a:t>Accounting</a:t>
            </a:r>
          </a:p>
          <a:p>
            <a:pPr marL="685800" lvl="1" indent="-228600">
              <a:spcBef>
                <a:spcPts val="0"/>
              </a:spcBef>
              <a:buSzPts val="2400"/>
            </a:pPr>
            <a:r>
              <a:rPr lang="en-US" sz="1800" dirty="0">
                <a:effectLst/>
                <a:latin typeface="Calibri" panose="020F0502020204030204" pitchFamily="34" charset="0"/>
                <a:ea typeface="Calibri" panose="020F0502020204030204" pitchFamily="34" charset="0"/>
              </a:rPr>
              <a:t>Accounting means keeping track of what everyone is doing when accessing the software from the company. This just keeps everyone accountable so if they do something wrong, it can be delt with fast</a:t>
            </a:r>
            <a:endParaRPr lang="en-US" sz="2200" dirty="0"/>
          </a:p>
          <a:p>
            <a:pPr marL="0" lvl="0" indent="0" algn="l" rtl="0">
              <a:lnSpc>
                <a:spcPct val="90000"/>
              </a:lnSpc>
              <a:spcBef>
                <a:spcPts val="0"/>
              </a:spcBef>
              <a:spcAft>
                <a:spcPts val="0"/>
              </a:spcAft>
              <a:buClr>
                <a:schemeClr val="lt1"/>
              </a:buClr>
              <a:buSzPts val="2400"/>
              <a:buNone/>
            </a:pP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6253558F-374F-431C-95A8-5E688CE7CF6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2613"/>
    </mc:Choice>
    <mc:Fallback>
      <p:transition spd="slow" advTm="1026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title="DevSec Ops Toolchain Diagram"/>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F274F0F5-D295-45A1-B824-4BB4952A641D}"/>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5894"/>
    </mc:Choice>
    <mc:Fallback>
      <p:transition spd="slow" advTm="558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0"/>
              </a:spcBef>
              <a:spcAft>
                <a:spcPts val="0"/>
              </a:spcAft>
              <a:buClr>
                <a:schemeClr val="lt1"/>
              </a:buClr>
              <a:buSzPts val="2000"/>
              <a:buChar char="•"/>
            </a:pPr>
            <a:r>
              <a:rPr lang="en-US" dirty="0"/>
              <a:t>Makes sure you are focusing on security during the entire process of creating software.</a:t>
            </a:r>
          </a:p>
          <a:p>
            <a:pPr marL="1143000" lvl="2" indent="-228600">
              <a:spcBef>
                <a:spcPts val="0"/>
              </a:spcBef>
              <a:buSzPts val="2000"/>
            </a:pPr>
            <a:r>
              <a:rPr lang="en-US" sz="2000" dirty="0"/>
              <a:t>Limits mistakes </a:t>
            </a:r>
          </a:p>
          <a:p>
            <a:pPr marL="1143000" lvl="2" indent="-228600">
              <a:spcBef>
                <a:spcPts val="0"/>
              </a:spcBef>
              <a:buSzPts val="2000"/>
            </a:pPr>
            <a:r>
              <a:rPr lang="en-US" sz="2000" dirty="0"/>
              <a:t>Saves Time</a:t>
            </a:r>
            <a:endParaRPr sz="2000" dirty="0"/>
          </a:p>
          <a:p>
            <a:pPr marL="685800" lvl="1" indent="-228600" algn="l" rtl="0">
              <a:lnSpc>
                <a:spcPct val="90000"/>
              </a:lnSpc>
              <a:spcBef>
                <a:spcPts val="500"/>
              </a:spcBef>
              <a:spcAft>
                <a:spcPts val="0"/>
              </a:spcAft>
              <a:buClr>
                <a:schemeClr val="lt1"/>
              </a:buClr>
              <a:buSzPts val="2000"/>
              <a:buChar char="•"/>
            </a:pPr>
            <a:r>
              <a:rPr lang="en-US" dirty="0"/>
              <a:t>Automation when it comes to following the </a:t>
            </a:r>
            <a:r>
              <a:rPr lang="en-US" dirty="0" err="1"/>
              <a:t>DevSecOps</a:t>
            </a:r>
            <a:r>
              <a:rPr lang="en-US" dirty="0"/>
              <a:t> Pipeline has become more of the focus</a:t>
            </a:r>
          </a:p>
          <a:p>
            <a:pPr marL="1143000" lvl="2" indent="-228600">
              <a:buSzPts val="2000"/>
            </a:pPr>
            <a:r>
              <a:rPr lang="en-US" sz="2000" dirty="0"/>
              <a:t>Allows for easier fixing later in life </a:t>
            </a:r>
          </a:p>
          <a:p>
            <a:pPr marL="1143000" lvl="2" indent="-228600">
              <a:buSzPts val="2000"/>
            </a:pPr>
            <a:r>
              <a:rPr lang="en-US" sz="2000" dirty="0"/>
              <a:t>No Need to try and fix security issues on other software</a:t>
            </a:r>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026" name="Picture 2" descr="DevSecOps Pipeline - A Complete Overview | 2021">
            <a:extLst>
              <a:ext uri="{FF2B5EF4-FFF2-40B4-BE49-F238E27FC236}">
                <a16:creationId xmlns:a16="http://schemas.microsoft.com/office/drawing/2014/main" id="{D93052DB-6D3F-45CC-8493-520F991ADEC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429957" y="4678425"/>
            <a:ext cx="3706730" cy="2095409"/>
          </a:xfrm>
          <a:prstGeom prst="rect">
            <a:avLst/>
          </a:prstGeom>
          <a:noFill/>
          <a:extLst>
            <a:ext uri="{909E8E84-426E-40DD-AFC4-6F175D3DCCD1}">
              <a14:hiddenFill xmlns:a14="http://schemas.microsoft.com/office/drawing/2010/main">
                <a:solidFill>
                  <a:srgbClr val="FFFFFF"/>
                </a:solidFill>
              </a14:hiddenFill>
            </a:ext>
          </a:extLst>
        </p:spPr>
      </p:pic>
      <p:pic>
        <p:nvPicPr>
          <p:cNvPr id="2" name="Audio 1">
            <a:hlinkClick r:id="" action="ppaction://media"/>
            <a:extLst>
              <a:ext uri="{FF2B5EF4-FFF2-40B4-BE49-F238E27FC236}">
                <a16:creationId xmlns:a16="http://schemas.microsoft.com/office/drawing/2014/main" id="{3A6EFCD4-F05C-46DE-8DDB-3AE129907AED}"/>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6082"/>
    </mc:Choice>
    <mc:Fallback>
      <p:transition spd="slow" advTm="860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E9B35DD-16B6-4415-A905-CDACA4FC6DBE}">
  <ds:schemaRefs>
    <ds:schemaRef ds:uri="http://schemas.openxmlformats.org/package/2006/metadata/core-properties"/>
    <ds:schemaRef ds:uri="http://purl.org/dc/elements/1.1/"/>
    <ds:schemaRef ds:uri="http://schemas.microsoft.com/office/2006/documentManagement/types"/>
    <ds:schemaRef ds:uri="http://purl.org/dc/terms/"/>
    <ds:schemaRef ds:uri="http://schemas.microsoft.com/office/infopath/2007/PartnerControls"/>
    <ds:schemaRef ds:uri="http://purl.org/dc/dcmitype/"/>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220</TotalTime>
  <Words>622</Words>
  <Application>Microsoft Office PowerPoint</Application>
  <PresentationFormat>Widescreen</PresentationFormat>
  <Paragraphs>102</Paragraphs>
  <Slides>13</Slides>
  <Notes>13</Notes>
  <HiddenSlides>0</HiddenSlides>
  <MMClips>12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Century Gothic</vt:lpstr>
      <vt:lpstr>Calibri</vt:lpstr>
      <vt:lpstr>Arial</vt:lpstr>
      <vt:lpstr>Vapor Trail</vt:lpstr>
      <vt:lpstr>Green Pace</vt:lpstr>
      <vt:lpstr>OVERVIEW: DEFENSE IN DEPTH</vt:lpstr>
      <vt:lpstr>THREATS MATRIX</vt:lpstr>
      <vt:lpstr>10 PRINCIPLES</vt:lpstr>
      <vt:lpstr>CODING STANDARDS</vt:lpstr>
      <vt:lpstr>ENCRYPTION POLICIES</vt:lpstr>
      <vt:lpstr>TRIPLE-A POLICIES</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Pace</dc:title>
  <dc:creator>Kathy Shields</dc:creator>
  <cp:lastModifiedBy>Connor David Blauch</cp:lastModifiedBy>
  <cp:revision>12</cp:revision>
  <dcterms:created xsi:type="dcterms:W3CDTF">2020-08-19T17:59:24Z</dcterms:created>
  <dcterms:modified xsi:type="dcterms:W3CDTF">2021-06-20T21:00:28Z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